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84" r:id="rId12"/>
    <p:sldId id="285" r:id="rId13"/>
    <p:sldId id="283" r:id="rId14"/>
    <p:sldId id="280" r:id="rId15"/>
    <p:sldId id="281" r:id="rId16"/>
    <p:sldId id="282" r:id="rId17"/>
    <p:sldId id="278" r:id="rId18"/>
    <p:sldId id="273" r:id="rId19"/>
    <p:sldId id="270" r:id="rId20"/>
    <p:sldId id="271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7" r:id="rId31"/>
    <p:sldId id="302" r:id="rId32"/>
    <p:sldId id="298" r:id="rId33"/>
    <p:sldId id="299" r:id="rId34"/>
    <p:sldId id="300" r:id="rId35"/>
    <p:sldId id="303" r:id="rId36"/>
    <p:sldId id="311" r:id="rId37"/>
    <p:sldId id="304" r:id="rId38"/>
    <p:sldId id="305" r:id="rId39"/>
    <p:sldId id="306" r:id="rId40"/>
    <p:sldId id="301" r:id="rId41"/>
    <p:sldId id="307" r:id="rId42"/>
    <p:sldId id="308" r:id="rId43"/>
    <p:sldId id="312" r:id="rId44"/>
    <p:sldId id="309" r:id="rId45"/>
    <p:sldId id="318" r:id="rId46"/>
    <p:sldId id="272" r:id="rId47"/>
    <p:sldId id="313" r:id="rId48"/>
    <p:sldId id="315" r:id="rId49"/>
    <p:sldId id="316" r:id="rId50"/>
    <p:sldId id="317" r:id="rId51"/>
    <p:sldId id="261" r:id="rId52"/>
    <p:sldId id="319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0FF"/>
    <a:srgbClr val="79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3" autoAdjust="0"/>
    <p:restoredTop sz="94660"/>
  </p:normalViewPr>
  <p:slideViewPr>
    <p:cSldViewPr snapToGrid="0">
      <p:cViewPr varScale="1">
        <p:scale>
          <a:sx n="56" d="100"/>
          <a:sy n="56" d="100"/>
        </p:scale>
        <p:origin x="42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6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6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300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515600" cy="833947"/>
          </a:xfrm>
        </p:spPr>
        <p:txBody>
          <a:bodyPr>
            <a:normAutofit/>
          </a:bodyPr>
          <a:lstStyle>
            <a:lvl1pPr>
              <a:defRPr sz="4000" b="1" i="0">
                <a:solidFill>
                  <a:srgbClr val="00B0F0"/>
                </a:solidFill>
                <a:effectLst/>
                <a:latin typeface="궁서체" panose="02030609000101010101" pitchFamily="17" charset="-127"/>
                <a:ea typeface="궁서체" panose="02030609000101010101" pitchFamily="17" charset="-127"/>
                <a:cs typeface="Consolas" panose="020B0609020204030204" pitchFamily="49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1268083"/>
            <a:ext cx="12818853" cy="45719"/>
          </a:xfrm>
          <a:prstGeom prst="rect">
            <a:avLst/>
          </a:prstGeom>
          <a:solidFill>
            <a:srgbClr val="4B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8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8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5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64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2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346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97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9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515600" cy="833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492370"/>
            <a:ext cx="10515600" cy="4684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AB19-B363-45CC-85E1-4887F91712F2}" type="datetimeFigureOut">
              <a:rPr lang="ko-KR" altLang="en-US" smtClean="0"/>
              <a:t>2017-07-07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072D8-B223-47DE-A480-A8C1E0891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61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lwave.com/kaggle-ensembling-guide/" TargetMode="External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lwave.com/kaggle-ensembling-guide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lwave.com/kaggle-ensembling-guide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wave.com/kaggle-ensembling-guid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lwave.com/kaggle-ensembling-guide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wave.com/kaggle-ensembling-guide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hakeem/stacked-then-averaged-models-0-5697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mercedes-benz-greener-manufacturing/discussion/34949" TargetMode="External"/><Relationship Id="rId7" Type="http://schemas.openxmlformats.org/officeDocument/2006/relationships/hyperlink" Target="http://blog.kaggle.com/2016/12/27/a-kagglers-guide-to-model-stacking-in-practice/" TargetMode="External"/><Relationship Id="rId2" Type="http://schemas.openxmlformats.org/officeDocument/2006/relationships/hyperlink" Target="https://www.kaggle.com/hakeem/stacked-then-averaged-models-0-569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weonwooj.tistory.com/36" TargetMode="External"/><Relationship Id="rId5" Type="http://schemas.openxmlformats.org/officeDocument/2006/relationships/hyperlink" Target="https://mlwave.com/kaggle-ensembling-guide/" TargetMode="External"/><Relationship Id="rId4" Type="http://schemas.openxmlformats.org/officeDocument/2006/relationships/hyperlink" Target="http://gentlej90.tistory.com/73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z-Anova/StackNet" TargetMode="External"/><Relationship Id="rId2" Type="http://schemas.openxmlformats.org/officeDocument/2006/relationships/hyperlink" Target="http://blog.kaggle.com/2017/06/15/stacking-made-easy-an-introduction-to-stacknet-by-competitions-grandmaster-marios-michailidis-kazanov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/mercedes-benz-greener-manufacturing/discussion/34949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5400" dirty="0"/>
              <a:t>Competition </a:t>
            </a:r>
            <a:r>
              <a:rPr lang="ko-KR" altLang="en-US" sz="5400" dirty="0" err="1"/>
              <a:t>도전기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ko-KR" altLang="en-US" dirty="0"/>
              <a:t>김연민</a:t>
            </a:r>
            <a:r>
              <a:rPr lang="en-US" altLang="ko-KR" dirty="0"/>
              <a:t>(</a:t>
            </a:r>
            <a:r>
              <a:rPr lang="en-US" altLang="ko-KR" dirty="0" err="1"/>
              <a:t>yeonmin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40" y="2573338"/>
            <a:ext cx="20859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1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3486" y="1567543"/>
            <a:ext cx="112222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Engineering</a:t>
            </a:r>
            <a:r>
              <a:rPr lang="ko-KR" altLang="en-US" dirty="0"/>
              <a:t>은 데이터의 도메인 지식을 사용하여 기계학습 알고리즘을 작동 시키는 </a:t>
            </a:r>
            <a:r>
              <a:rPr lang="en-US" altLang="ko-KR" dirty="0"/>
              <a:t>Feature</a:t>
            </a:r>
            <a:r>
              <a:rPr lang="ko-KR" altLang="en-US" dirty="0"/>
              <a:t>를 만드는 프로세스 </a:t>
            </a:r>
            <a:r>
              <a:rPr lang="en-US" altLang="ko-KR" dirty="0"/>
              <a:t>– Wikipedia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기존에 있는 데이터의 변수를 가공하여 새로운 </a:t>
            </a:r>
            <a:r>
              <a:rPr lang="en-US" altLang="ko-KR" dirty="0"/>
              <a:t>Feature</a:t>
            </a:r>
            <a:r>
              <a:rPr lang="ko-KR" altLang="en-US" dirty="0"/>
              <a:t>를 만들거나 변형하는 작업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이를 통해 예측을 더욱 유용하게 만드는 방법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데이터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본질 파악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/>
              <a:t>Missing Value </a:t>
            </a:r>
            <a:r>
              <a:rPr lang="ko-KR" altLang="en-US" sz="2000" b="1" dirty="0"/>
              <a:t>처리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/>
              <a:t>Outlier </a:t>
            </a:r>
            <a:r>
              <a:rPr lang="ko-KR" altLang="en-US" sz="2000" b="1" dirty="0"/>
              <a:t>처리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/>
              <a:t>Feature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Engineering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/>
              <a:t>Kernel &amp; Discussion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/>
              <a:t>Magic Feature?</a:t>
            </a:r>
          </a:p>
        </p:txBody>
      </p:sp>
    </p:spTree>
    <p:extLst>
      <p:ext uri="{BB962C8B-B14F-4D97-AF65-F5344CB8AC3E}">
        <p14:creationId xmlns:p14="http://schemas.microsoft.com/office/powerpoint/2010/main" val="213327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8969"/>
            <a:ext cx="8753475" cy="4953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56" y="1755001"/>
            <a:ext cx="7105650" cy="29337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56" y="1578969"/>
            <a:ext cx="73437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36" y="1657786"/>
            <a:ext cx="7296150" cy="473392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92836" y="1657786"/>
            <a:ext cx="6304627" cy="4509842"/>
            <a:chOff x="8688631" y="1821630"/>
            <a:chExt cx="7520893" cy="587620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8631" y="1821630"/>
              <a:ext cx="7505700" cy="18192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9549" y="3330743"/>
              <a:ext cx="7419975" cy="18097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0511" y="4859384"/>
              <a:ext cx="7258050" cy="2838450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11" y="1657786"/>
            <a:ext cx="73437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88504"/>
            <a:ext cx="6848475" cy="26080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457852"/>
            <a:ext cx="65246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52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924049"/>
            <a:ext cx="7286625" cy="17240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590674"/>
            <a:ext cx="5457825" cy="48482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3795294"/>
            <a:ext cx="5981700" cy="27908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2912" y="1438275"/>
            <a:ext cx="5948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색의 사용 개수와 색의 표준편차를 계산하여 평면도 검출</a:t>
            </a:r>
          </a:p>
        </p:txBody>
      </p:sp>
    </p:spTree>
    <p:extLst>
      <p:ext uri="{BB962C8B-B14F-4D97-AF65-F5344CB8AC3E}">
        <p14:creationId xmlns:p14="http://schemas.microsoft.com/office/powerpoint/2010/main" val="3050552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6" y="1531091"/>
            <a:ext cx="8505825" cy="414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827" y="3290648"/>
            <a:ext cx="5239397" cy="34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6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9" y="1602020"/>
            <a:ext cx="6124845" cy="47743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9" y="1602020"/>
            <a:ext cx="73247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7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2556"/>
            <a:ext cx="7324725" cy="1724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3356581"/>
            <a:ext cx="6628038" cy="33744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8758" y="3625516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이미지 </a:t>
            </a:r>
            <a:r>
              <a:rPr lang="ko-KR" altLang="en-US" sz="2400" b="1"/>
              <a:t>폴더의 생성 시간</a:t>
            </a:r>
          </a:p>
        </p:txBody>
      </p:sp>
    </p:spTree>
    <p:extLst>
      <p:ext uri="{BB962C8B-B14F-4D97-AF65-F5344CB8AC3E}">
        <p14:creationId xmlns:p14="http://schemas.microsoft.com/office/powerpoint/2010/main" val="208463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415" y="1652954"/>
            <a:ext cx="113523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대회를 진행 </a:t>
            </a:r>
            <a:r>
              <a:rPr lang="ko-KR" altLang="en-US" dirty="0" err="1"/>
              <a:t>하다보면</a:t>
            </a:r>
            <a:r>
              <a:rPr lang="ko-KR" altLang="en-US" dirty="0"/>
              <a:t> 한 가지 알고리즘만 사용하는 것이 아닌 정말 다양한 방법을 사용함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대표적으로 사용하는 알고리즘</a:t>
            </a:r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, </a:t>
            </a:r>
            <a:r>
              <a:rPr lang="en-US" altLang="ko-KR" dirty="0" err="1"/>
              <a:t>ExtraTree</a:t>
            </a:r>
            <a:r>
              <a:rPr lang="en-US" altLang="ko-KR" dirty="0"/>
              <a:t>, </a:t>
            </a:r>
            <a:r>
              <a:rPr lang="en-US" altLang="ko-KR" dirty="0" err="1"/>
              <a:t>GradientBoost</a:t>
            </a:r>
            <a:r>
              <a:rPr lang="en-US" altLang="ko-KR" dirty="0"/>
              <a:t>, </a:t>
            </a:r>
            <a:r>
              <a:rPr lang="en-US" altLang="ko-KR" dirty="0" err="1"/>
              <a:t>RandomForest</a:t>
            </a:r>
            <a:r>
              <a:rPr lang="en-US" altLang="ko-KR" dirty="0"/>
              <a:t>, NN, </a:t>
            </a:r>
            <a:r>
              <a:rPr lang="en-US" altLang="ko-KR" dirty="0" err="1"/>
              <a:t>svm</a:t>
            </a:r>
            <a:r>
              <a:rPr lang="en-US" altLang="ko-KR" dirty="0"/>
              <a:t>, Logistic Regression, </a:t>
            </a:r>
            <a:r>
              <a:rPr lang="en-US" altLang="ko-KR" dirty="0" err="1"/>
              <a:t>knn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여러가지 알고리즘을 사용하는 이유는 같은 데이터 셋이더라도 서로 예측한 결과가 다르기 때문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15" y="4246096"/>
            <a:ext cx="5592999" cy="9645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15" y="5480782"/>
            <a:ext cx="5465885" cy="822500"/>
          </a:xfrm>
          <a:prstGeom prst="rect">
            <a:avLst/>
          </a:prstGeom>
        </p:spPr>
      </p:pic>
      <p:sp>
        <p:nvSpPr>
          <p:cNvPr id="9" name="이등변 삼각형 8"/>
          <p:cNvSpPr/>
          <p:nvPr/>
        </p:nvSpPr>
        <p:spPr>
          <a:xfrm rot="5400000">
            <a:off x="5123196" y="4931572"/>
            <a:ext cx="2095620" cy="7246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913" y="4822418"/>
            <a:ext cx="5349088" cy="73857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5100" y="4127500"/>
            <a:ext cx="11887200" cy="2362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96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왼쪽 12"/>
          <p:cNvSpPr/>
          <p:nvPr/>
        </p:nvSpPr>
        <p:spPr>
          <a:xfrm>
            <a:off x="3849120" y="4041055"/>
            <a:ext cx="3686628" cy="10209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 11"/>
          <p:cNvSpPr/>
          <p:nvPr/>
        </p:nvSpPr>
        <p:spPr>
          <a:xfrm>
            <a:off x="3849120" y="2657039"/>
            <a:ext cx="3686628" cy="10209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3005590"/>
            <a:ext cx="2324100" cy="323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87" y="4423191"/>
            <a:ext cx="2371725" cy="29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" y="149352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우주에서 신호를 주고 받는다고 가정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14" y="2471659"/>
            <a:ext cx="1647371" cy="1647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228" y="2744523"/>
            <a:ext cx="2300514" cy="2300514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452653" y="4799631"/>
            <a:ext cx="1943896" cy="1751886"/>
            <a:chOff x="1343733" y="4399378"/>
            <a:chExt cx="1943896" cy="175188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764629">
              <a:off x="1319920" y="4423191"/>
              <a:ext cx="1362075" cy="131445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2363704" y="5227339"/>
              <a:ext cx="1066800" cy="781050"/>
            </a:xfrm>
            <a:prstGeom prst="rect">
              <a:avLst/>
            </a:prstGeom>
          </p:spPr>
        </p:pic>
      </p:grpSp>
      <p:sp>
        <p:nvSpPr>
          <p:cNvPr id="17" name="번개 16"/>
          <p:cNvSpPr/>
          <p:nvPr/>
        </p:nvSpPr>
        <p:spPr>
          <a:xfrm rot="5591075">
            <a:off x="3097957" y="4240403"/>
            <a:ext cx="957943" cy="1443858"/>
          </a:xfrm>
          <a:prstGeom prst="lightningBol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775200" y="4470400"/>
            <a:ext cx="107950" cy="235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/>
          <p:cNvCxnSpPr>
            <a:cxnSpLocks/>
            <a:stCxn id="19" idx="1"/>
          </p:cNvCxnSpPr>
          <p:nvPr/>
        </p:nvCxnSpPr>
        <p:spPr>
          <a:xfrm rot="10800000" flipV="1">
            <a:off x="4160952" y="4588082"/>
            <a:ext cx="614249" cy="6721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787900" y="3061140"/>
            <a:ext cx="107950" cy="23536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662487" y="2349500"/>
            <a:ext cx="26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정상 신호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62487" y="3848985"/>
            <a:ext cx="26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오류 신호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098157" y="6657945"/>
            <a:ext cx="209384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700" dirty="0">
                <a:hlinkClick r:id="rId8"/>
              </a:rPr>
              <a:t>https://mlwave.com/kaggle-ensembling-guide/</a:t>
            </a:r>
            <a:endParaRPr lang="ko-KR" altLang="ko-KR" sz="700" dirty="0"/>
          </a:p>
        </p:txBody>
      </p:sp>
    </p:spTree>
    <p:extLst>
      <p:ext uri="{BB962C8B-B14F-4D97-AF65-F5344CB8AC3E}">
        <p14:creationId xmlns:p14="http://schemas.microsoft.com/office/powerpoint/2010/main" val="300631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누구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평범한 </a:t>
            </a:r>
            <a:r>
              <a:rPr lang="en-US" altLang="ko-KR" dirty="0"/>
              <a:t>SW </a:t>
            </a:r>
            <a:r>
              <a:rPr lang="ko-KR" altLang="en-US" dirty="0"/>
              <a:t>개발자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Kaggle</a:t>
            </a:r>
            <a:r>
              <a:rPr lang="en-US" altLang="ko-KR" dirty="0"/>
              <a:t> </a:t>
            </a:r>
            <a:r>
              <a:rPr lang="ko-KR" altLang="en-US" dirty="0"/>
              <a:t>초보자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50" y="3217384"/>
            <a:ext cx="5032263" cy="33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08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2798762"/>
            <a:ext cx="3743325" cy="3038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537" y="1714500"/>
            <a:ext cx="8475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가장 단순한 오차를 수정하는 방법은 동일한 크기의 데이터를 여러 개 받아 투표하는 방법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4700" y="2798762"/>
            <a:ext cx="51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신호 오류는 매우 드물고 가끔 발생하기 때문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098157" y="6657945"/>
            <a:ext cx="209384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700" dirty="0">
                <a:hlinkClick r:id="rId3"/>
              </a:rPr>
              <a:t>https://mlwave.com/kaggle-ensembling-guide/</a:t>
            </a:r>
            <a:endParaRPr lang="ko-KR" altLang="ko-KR" sz="700" dirty="0"/>
          </a:p>
        </p:txBody>
      </p:sp>
    </p:spTree>
    <p:extLst>
      <p:ext uri="{BB962C8B-B14F-4D97-AF65-F5344CB8AC3E}">
        <p14:creationId xmlns:p14="http://schemas.microsoft.com/office/powerpoint/2010/main" val="394396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87" y="2398712"/>
            <a:ext cx="962025" cy="333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8787" y="1676400"/>
            <a:ext cx="999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개의 참 정보가 있는 데이터셋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8787" y="3077029"/>
            <a:ext cx="10804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70%</a:t>
            </a:r>
            <a:r>
              <a:rPr lang="ko-KR" altLang="en-US" dirty="0"/>
              <a:t>의 정확도의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A, B, C</a:t>
            </a:r>
            <a:r>
              <a:rPr lang="ko-KR" altLang="en-US" dirty="0"/>
              <a:t>의 이진분류기</a:t>
            </a:r>
            <a:endParaRPr lang="en-US" altLang="ko-KR" dirty="0"/>
          </a:p>
          <a:p>
            <a:r>
              <a:rPr lang="en-US" altLang="ko-KR" dirty="0"/>
              <a:t>70%</a:t>
            </a:r>
            <a:r>
              <a:rPr lang="ko-KR" altLang="en-US" dirty="0"/>
              <a:t>의 확률로 </a:t>
            </a:r>
            <a:r>
              <a:rPr lang="en-US" altLang="ko-KR" dirty="0"/>
              <a:t>1</a:t>
            </a:r>
            <a:r>
              <a:rPr lang="ko-KR" altLang="en-US" dirty="0"/>
              <a:t>이 나오고 </a:t>
            </a:r>
            <a:r>
              <a:rPr lang="en-US" altLang="ko-KR" dirty="0"/>
              <a:t>30%</a:t>
            </a:r>
            <a:r>
              <a:rPr lang="ko-KR" altLang="en-US" dirty="0"/>
              <a:t>의 확률로 </a:t>
            </a:r>
            <a:r>
              <a:rPr lang="en-US" altLang="ko-KR" dirty="0"/>
              <a:t>0</a:t>
            </a:r>
            <a:r>
              <a:rPr lang="ko-KR" altLang="en-US" dirty="0"/>
              <a:t>이 나오는 난수 생성 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A, B, C</a:t>
            </a:r>
            <a:r>
              <a:rPr lang="ko-KR" altLang="en-US" dirty="0"/>
              <a:t>의 모델을 투표방식 앙상블 기법을 통해 </a:t>
            </a:r>
            <a:r>
              <a:rPr lang="en-US" altLang="ko-KR" dirty="0"/>
              <a:t>78%</a:t>
            </a:r>
            <a:r>
              <a:rPr lang="ko-KR" altLang="en-US" dirty="0"/>
              <a:t>의 정확도를 얻을 수 있음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10098157" y="6657945"/>
            <a:ext cx="209384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700" dirty="0">
                <a:hlinkClick r:id="rId3"/>
              </a:rPr>
              <a:t>https://mlwave.com/kaggle-ensembling-guide/</a:t>
            </a:r>
            <a:endParaRPr lang="ko-KR" altLang="ko-KR" sz="700" dirty="0"/>
          </a:p>
        </p:txBody>
      </p:sp>
    </p:spTree>
    <p:extLst>
      <p:ext uri="{BB962C8B-B14F-4D97-AF65-F5344CB8AC3E}">
        <p14:creationId xmlns:p14="http://schemas.microsoft.com/office/powerpoint/2010/main" val="3808847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790700"/>
            <a:ext cx="4667250" cy="441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5821" y="2901184"/>
            <a:ext cx="27214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가지 이상 맞았기 때문에 잘못 예측된 </a:t>
            </a:r>
            <a:r>
              <a:rPr lang="en-US" altLang="ko-KR" dirty="0"/>
              <a:t>Model</a:t>
            </a:r>
            <a:r>
              <a:rPr lang="ko-KR" altLang="en-US" dirty="0"/>
              <a:t>은 </a:t>
            </a:r>
            <a:r>
              <a:rPr lang="en-US" altLang="ko-KR" dirty="0"/>
              <a:t>Correction </a:t>
            </a:r>
            <a:r>
              <a:rPr lang="ko-KR" altLang="en-US" dirty="0"/>
              <a:t>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2425" y="1790699"/>
            <a:ext cx="4667250" cy="2215243"/>
          </a:xfrm>
          <a:prstGeom prst="rect">
            <a:avLst/>
          </a:prstGeom>
          <a:noFill/>
          <a:ln w="38100">
            <a:solidFill>
              <a:srgbClr val="4BD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28745" y="1790699"/>
            <a:ext cx="531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예측 확률은 </a:t>
            </a:r>
            <a:r>
              <a:rPr lang="en-US" altLang="ko-KR" sz="2400" b="1" dirty="0"/>
              <a:t>0.7838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45" y="2319337"/>
            <a:ext cx="5312980" cy="43213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98157" y="6657945"/>
            <a:ext cx="209384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700" dirty="0">
                <a:hlinkClick r:id="rId4"/>
              </a:rPr>
              <a:t>https://mlwave.com/kaggle-ensembling-guide/</a:t>
            </a:r>
            <a:endParaRPr lang="ko-KR" altLang="ko-KR" sz="700" dirty="0"/>
          </a:p>
        </p:txBody>
      </p:sp>
    </p:spTree>
    <p:extLst>
      <p:ext uri="{BB962C8B-B14F-4D97-AF65-F5344CB8AC3E}">
        <p14:creationId xmlns:p14="http://schemas.microsoft.com/office/powerpoint/2010/main" val="3352158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5592" y="1608081"/>
            <a:ext cx="11240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Weighted Majority Vote</a:t>
            </a:r>
          </a:p>
          <a:p>
            <a:r>
              <a:rPr lang="ko-KR" altLang="en-US" dirty="0"/>
              <a:t>모든 결과를 동일하게 투표하는 것이 아닌 성능이 좋은 결과에 좀 더 가중치를 두어 투표하는 방식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2" y="2531411"/>
            <a:ext cx="4676775" cy="29051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098157" y="6657945"/>
            <a:ext cx="209384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700" dirty="0">
                <a:hlinkClick r:id="rId3"/>
              </a:rPr>
              <a:t>https://mlwave.com/kaggle-ensembling-guide/</a:t>
            </a:r>
            <a:endParaRPr lang="ko-KR" altLang="ko-KR" sz="700" dirty="0"/>
          </a:p>
        </p:txBody>
      </p:sp>
    </p:spTree>
    <p:extLst>
      <p:ext uri="{BB962C8B-B14F-4D97-AF65-F5344CB8AC3E}">
        <p14:creationId xmlns:p14="http://schemas.microsoft.com/office/powerpoint/2010/main" val="127517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21819"/>
            <a:ext cx="4676775" cy="247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671145"/>
            <a:ext cx="11001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Averaging</a:t>
            </a:r>
          </a:p>
          <a:p>
            <a:r>
              <a:rPr lang="ko-KR" altLang="en-US" dirty="0"/>
              <a:t>많은 범위의 문제</a:t>
            </a:r>
            <a:r>
              <a:rPr lang="en-US" altLang="ko-KR" dirty="0"/>
              <a:t>(classification and regression) and metrics(AUC, squared error or logarithmic loss)</a:t>
            </a:r>
            <a:r>
              <a:rPr lang="ko-KR" altLang="en-US" dirty="0"/>
              <a:t>에 잘 동작</a:t>
            </a:r>
            <a:endParaRPr lang="en-US" altLang="ko-KR" dirty="0"/>
          </a:p>
          <a:p>
            <a:r>
              <a:rPr lang="ko-KR" altLang="en-US" dirty="0"/>
              <a:t>여러 다른 초록색 선들을 학습하여 </a:t>
            </a:r>
            <a:r>
              <a:rPr lang="en-US" altLang="ko-KR" dirty="0"/>
              <a:t>overfitting</a:t>
            </a:r>
            <a:r>
              <a:rPr lang="ko-KR" altLang="en-US" dirty="0"/>
              <a:t>을 막아줘 일반화가 잘됨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14" y="3221819"/>
            <a:ext cx="4695825" cy="25622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098157" y="6657945"/>
            <a:ext cx="209384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700" dirty="0">
                <a:hlinkClick r:id="rId4"/>
              </a:rPr>
              <a:t>https://mlwave.com/kaggle-ensembling-guide/</a:t>
            </a:r>
            <a:endParaRPr lang="ko-KR" altLang="ko-KR" sz="700" dirty="0"/>
          </a:p>
        </p:txBody>
      </p:sp>
    </p:spTree>
    <p:extLst>
      <p:ext uri="{BB962C8B-B14F-4D97-AF65-F5344CB8AC3E}">
        <p14:creationId xmlns:p14="http://schemas.microsoft.com/office/powerpoint/2010/main" val="194282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1200" y="1654629"/>
            <a:ext cx="1045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Stacking</a:t>
            </a:r>
            <a:r>
              <a:rPr lang="ko-KR" altLang="en-US" dirty="0"/>
              <a:t>이란 여러 예측 모델의 정보를 조합하여 새로운 예측 모델을 생성하는 앙상블 기술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725" y="2634789"/>
            <a:ext cx="6686550" cy="3381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96000" y="6657945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700" dirty="0"/>
              <a:t>http://blog.kaggle.com/2016/12/27/a-kagglers-guide-to-model-stacking-in-practice/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4189498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61" y="2807238"/>
            <a:ext cx="2905125" cy="3438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21" y="2926301"/>
            <a:ext cx="27813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086" y="1625599"/>
            <a:ext cx="552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KNN: </a:t>
            </a:r>
            <a:r>
              <a:rPr lang="ko-KR" altLang="en-US" dirty="0"/>
              <a:t>외곽에 있는 요소를 잘 구분하지 못함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SVM: </a:t>
            </a:r>
            <a:r>
              <a:rPr lang="ko-KR" altLang="en-US" dirty="0"/>
              <a:t>중심에 있는 요소를 잘 구분하지 못함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76" y="2807238"/>
            <a:ext cx="4739624" cy="3573690"/>
          </a:xfrm>
          <a:prstGeom prst="rect">
            <a:avLst/>
          </a:prstGeom>
        </p:spPr>
      </p:pic>
      <p:sp>
        <p:nvSpPr>
          <p:cNvPr id="8" name="화살표: 오른쪽 7"/>
          <p:cNvSpPr/>
          <p:nvPr/>
        </p:nvSpPr>
        <p:spPr>
          <a:xfrm>
            <a:off x="6604000" y="4049486"/>
            <a:ext cx="493940" cy="725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96000" y="6657945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700" dirty="0"/>
              <a:t>http://blog.kaggle.com/2016/12/27/a-kagglers-guide-to-model-stacking-in-practice/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9527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57" y="3600449"/>
            <a:ext cx="619125" cy="1000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39" y="1363309"/>
            <a:ext cx="638175" cy="1038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540" y="2458930"/>
            <a:ext cx="638175" cy="1038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540" y="3572368"/>
            <a:ext cx="657225" cy="1028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827" y="4668562"/>
            <a:ext cx="628650" cy="990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511" y="5742422"/>
            <a:ext cx="657225" cy="103822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5" idx="3"/>
            <a:endCxn id="6" idx="1"/>
          </p:cNvCxnSpPr>
          <p:nvPr/>
        </p:nvCxnSpPr>
        <p:spPr>
          <a:xfrm flipV="1">
            <a:off x="1662282" y="1882422"/>
            <a:ext cx="1187257" cy="2218090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cxnSpLocks/>
            <a:stCxn id="5" idx="3"/>
            <a:endCxn id="7" idx="1"/>
          </p:cNvCxnSpPr>
          <p:nvPr/>
        </p:nvCxnSpPr>
        <p:spPr>
          <a:xfrm flipV="1">
            <a:off x="1662282" y="2978043"/>
            <a:ext cx="1187258" cy="1122469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  <a:stCxn id="5" idx="3"/>
            <a:endCxn id="8" idx="1"/>
          </p:cNvCxnSpPr>
          <p:nvPr/>
        </p:nvCxnSpPr>
        <p:spPr>
          <a:xfrm flipV="1">
            <a:off x="1662282" y="4086718"/>
            <a:ext cx="1187258" cy="13794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5" idx="3"/>
            <a:endCxn id="9" idx="1"/>
          </p:cNvCxnSpPr>
          <p:nvPr/>
        </p:nvCxnSpPr>
        <p:spPr>
          <a:xfrm>
            <a:off x="1662282" y="4100512"/>
            <a:ext cx="1201545" cy="1063350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  <a:stCxn id="5" idx="3"/>
            <a:endCxn id="10" idx="1"/>
          </p:cNvCxnSpPr>
          <p:nvPr/>
        </p:nvCxnSpPr>
        <p:spPr>
          <a:xfrm>
            <a:off x="1662282" y="4100512"/>
            <a:ext cx="1189229" cy="2161023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1440" y="2065283"/>
            <a:ext cx="181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 Fold Cross Validation</a:t>
            </a:r>
            <a:endParaRPr lang="ko-KR" altLang="en-US" b="1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09" y="2711614"/>
            <a:ext cx="1733550" cy="1066800"/>
          </a:xfrm>
          <a:prstGeom prst="rect">
            <a:avLst/>
          </a:prstGeom>
        </p:spPr>
      </p:pic>
      <p:cxnSp>
        <p:nvCxnSpPr>
          <p:cNvPr id="32" name="직선 화살표 연결선 31"/>
          <p:cNvCxnSpPr>
            <a:cxnSpLocks/>
          </p:cNvCxnSpPr>
          <p:nvPr/>
        </p:nvCxnSpPr>
        <p:spPr>
          <a:xfrm>
            <a:off x="3443168" y="1456399"/>
            <a:ext cx="1386341" cy="1365294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cxnSpLocks/>
          </p:cNvCxnSpPr>
          <p:nvPr/>
        </p:nvCxnSpPr>
        <p:spPr>
          <a:xfrm>
            <a:off x="3506765" y="2778458"/>
            <a:ext cx="1339822" cy="276971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cxnSpLocks/>
            <a:stCxn id="8" idx="3"/>
            <a:endCxn id="31" idx="1"/>
          </p:cNvCxnSpPr>
          <p:nvPr/>
        </p:nvCxnSpPr>
        <p:spPr>
          <a:xfrm flipV="1">
            <a:off x="3506765" y="3245014"/>
            <a:ext cx="1322744" cy="841704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cxnSpLocks/>
          </p:cNvCxnSpPr>
          <p:nvPr/>
        </p:nvCxnSpPr>
        <p:spPr>
          <a:xfrm flipV="1">
            <a:off x="3504793" y="3650135"/>
            <a:ext cx="1343766" cy="2986950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cxnSpLocks/>
          </p:cNvCxnSpPr>
          <p:nvPr/>
        </p:nvCxnSpPr>
        <p:spPr>
          <a:xfrm flipV="1">
            <a:off x="3489687" y="3442701"/>
            <a:ext cx="1356900" cy="1891299"/>
          </a:xfrm>
          <a:prstGeom prst="straightConnector1">
            <a:avLst/>
          </a:prstGeom>
          <a:ln>
            <a:solidFill>
              <a:srgbClr val="4BD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846587" y="4495799"/>
            <a:ext cx="1822670" cy="21412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K</a:t>
            </a:r>
            <a:r>
              <a:rPr lang="ko-KR" altLang="en-US" b="1" dirty="0"/>
              <a:t> </a:t>
            </a:r>
            <a:r>
              <a:rPr lang="en-US" altLang="ko-KR" b="1" dirty="0"/>
              <a:t>Fold</a:t>
            </a:r>
            <a:r>
              <a:rPr lang="ko-KR" altLang="en-US" b="1" dirty="0"/>
              <a:t> 마다 학습된 </a:t>
            </a:r>
            <a:r>
              <a:rPr lang="en-US" altLang="ko-KR" b="1" dirty="0"/>
              <a:t>Model</a:t>
            </a:r>
            <a:r>
              <a:rPr lang="ko-KR" altLang="en-US" b="1" dirty="0"/>
              <a:t>로 실제 </a:t>
            </a:r>
            <a:r>
              <a:rPr lang="en-US" altLang="ko-KR" b="1" dirty="0"/>
              <a:t>Test</a:t>
            </a:r>
            <a:r>
              <a:rPr lang="ko-KR" altLang="en-US" b="1" dirty="0"/>
              <a:t>을 예측하여 추후</a:t>
            </a:r>
            <a:r>
              <a:rPr lang="en-US" altLang="ko-KR" b="1" dirty="0"/>
              <a:t> </a:t>
            </a:r>
            <a:r>
              <a:rPr lang="ko-KR" altLang="en-US" b="1" dirty="0"/>
              <a:t>평균을 취함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908884" y="1975850"/>
            <a:ext cx="160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Meta Training Set</a:t>
            </a:r>
            <a:endParaRPr lang="ko-KR" alt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4908884" y="3849467"/>
            <a:ext cx="160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Meta Test Set</a:t>
            </a:r>
            <a:endParaRPr lang="ko-KR" altLang="en-US" b="1" dirty="0"/>
          </a:p>
        </p:txBody>
      </p:sp>
      <p:sp>
        <p:nvSpPr>
          <p:cNvPr id="58" name="직사각형 57"/>
          <p:cNvSpPr/>
          <p:nvPr/>
        </p:nvSpPr>
        <p:spPr>
          <a:xfrm>
            <a:off x="1035604" y="5007479"/>
            <a:ext cx="619125" cy="11179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Test</a:t>
            </a:r>
            <a:endParaRPr lang="ko-KR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283669" y="1882421"/>
            <a:ext cx="45877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모델마다 이러한 과정을 반복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가지 모델과 </a:t>
            </a:r>
            <a:r>
              <a:rPr lang="en-US" altLang="ko-KR" dirty="0"/>
              <a:t>2</a:t>
            </a:r>
            <a:r>
              <a:rPr lang="ko-KR" altLang="en-US" dirty="0"/>
              <a:t>가지 유형의 데이터셋이 있다면 총 </a:t>
            </a:r>
            <a:r>
              <a:rPr lang="en-US" altLang="ko-KR" dirty="0"/>
              <a:t>8</a:t>
            </a:r>
            <a:r>
              <a:rPr lang="ko-KR" altLang="en-US" dirty="0"/>
              <a:t>가지 메타 모델을 생성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A, B </a:t>
            </a:r>
            <a:r>
              <a:rPr lang="en-US" altLang="ko-KR" dirty="0" err="1"/>
              <a:t>DataSet</a:t>
            </a:r>
            <a:endParaRPr lang="en-US" altLang="ko-KR" dirty="0"/>
          </a:p>
          <a:p>
            <a:r>
              <a:rPr lang="en-US" altLang="ko-KR" dirty="0"/>
              <a:t>RF, ET, NN, XG Model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1767" y="4388350"/>
            <a:ext cx="35052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3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7" y="1907791"/>
            <a:ext cx="11372008" cy="13872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07" y="3974552"/>
            <a:ext cx="11334528" cy="19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98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2" y="1856959"/>
            <a:ext cx="10670628" cy="733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2" y="2861798"/>
            <a:ext cx="10670628" cy="556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62" y="3689284"/>
            <a:ext cx="10670628" cy="9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Kaggle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721575"/>
            <a:ext cx="96964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84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15" y="1569818"/>
            <a:ext cx="8706344" cy="26441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51" y="4480527"/>
            <a:ext cx="11021726" cy="209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5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5" y="1626312"/>
            <a:ext cx="5248275" cy="2943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016" y="1626312"/>
            <a:ext cx="4495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54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0" y="1620071"/>
            <a:ext cx="10152815" cy="17852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10" y="3757784"/>
            <a:ext cx="11288440" cy="6015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1" y="4711754"/>
            <a:ext cx="5894662" cy="200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87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0505"/>
            <a:ext cx="99726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0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520" y="2130752"/>
            <a:ext cx="6026370" cy="45966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/>
              <a:t>Stacking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9090" y="1639614"/>
            <a:ext cx="107836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것은 </a:t>
            </a:r>
            <a:r>
              <a:rPr lang="ko-KR" altLang="en-US" dirty="0" err="1"/>
              <a:t>하이퍼파라미터</a:t>
            </a:r>
            <a:r>
              <a:rPr lang="en-US" altLang="ko-KR" dirty="0"/>
              <a:t>,</a:t>
            </a:r>
            <a:r>
              <a:rPr lang="ko-KR" altLang="en-US" dirty="0"/>
              <a:t> 정해진 방법은 없고 최대한 실험해보면서 답을 찾아야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모델을 사용할지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어떻게 결합할 것인지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중간에 데이터를 추가할 것인지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제출 결과의 계수는 어떻게 결정할 것인지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398016" y="3660530"/>
            <a:ext cx="508000" cy="958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0" y="6657945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/>
              <a:t>http://blog.kaggle.com/2017/06/15/stacking-made-easy-an-introduction-to-stacknet-by-competitions-grandmaster-marios-michailidis-kazanova/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44929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Stacknet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090" y="1414790"/>
            <a:ext cx="4258660" cy="2739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623848"/>
            <a:ext cx="6272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Stacking</a:t>
            </a:r>
            <a:r>
              <a:rPr lang="ko-KR" altLang="en-US" dirty="0"/>
              <a:t>을 좀 더 쉽게 할 수 있는 라이브러리 개발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로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동안의 </a:t>
            </a:r>
            <a:r>
              <a:rPr lang="ko-KR" altLang="en-US" dirty="0" err="1"/>
              <a:t>캐글</a:t>
            </a:r>
            <a:r>
              <a:rPr lang="ko-KR" altLang="en-US" dirty="0"/>
              <a:t> 경험을 반영하여  개발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https://github.com/kaz-Anova/StackNet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127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Stacknet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8282"/>
            <a:ext cx="10351731" cy="33693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399522" y="6657945"/>
            <a:ext cx="17924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/>
              <a:t>https://github.com/kaz-Anova/StackNet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639425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Stacknet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28" y="1549454"/>
            <a:ext cx="2714625" cy="51149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62" y="1549454"/>
            <a:ext cx="2800350" cy="4343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399522" y="6657945"/>
            <a:ext cx="17924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/>
              <a:t>https://github.com/kaz-Anova/StackNet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634772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Stacknet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9730"/>
            <a:ext cx="5436476" cy="44220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38199" y="1548438"/>
            <a:ext cx="10497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https://github.com/kaz-Anova/StackNet/blob/master/parameters/PARAMETERS.MD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399522" y="6657945"/>
            <a:ext cx="17924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/>
              <a:t>https://github.com/kaz-Anova/StackNet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644610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Stacknet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10" y="1734207"/>
            <a:ext cx="10925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StackNet.jar</a:t>
            </a:r>
            <a:r>
              <a:rPr lang="ko-KR" altLang="en-US" dirty="0"/>
              <a:t>를 </a:t>
            </a:r>
            <a:r>
              <a:rPr lang="en-US" altLang="ko-KR" dirty="0"/>
              <a:t>Download (https://github.com/kaz-Anova/StackNet)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Java 1.6 </a:t>
            </a:r>
            <a:r>
              <a:rPr lang="ko-KR" altLang="en-US" dirty="0"/>
              <a:t>이상이 설치되어 있는지 확인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7537"/>
            <a:ext cx="6391275" cy="352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8443"/>
            <a:ext cx="6381750" cy="29337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76912" y="3658443"/>
            <a:ext cx="45364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java</a:t>
            </a:r>
            <a:r>
              <a:rPr lang="ko-KR" altLang="en-US" b="1" dirty="0"/>
              <a:t> -Xmx3048m -</a:t>
            </a:r>
            <a:r>
              <a:rPr lang="ko-KR" altLang="en-US" b="1" dirty="0" err="1"/>
              <a:t>jar</a:t>
            </a:r>
            <a:r>
              <a:rPr lang="ko-KR" altLang="en-US" b="1" dirty="0"/>
              <a:t> StackNet.jar </a:t>
            </a:r>
            <a:r>
              <a:rPr lang="ko-KR" altLang="en-US" b="1" dirty="0" err="1"/>
              <a:t>train</a:t>
            </a:r>
            <a:r>
              <a:rPr lang="ko-KR" altLang="en-US" b="1" dirty="0"/>
              <a:t> train_file=train_stacknet_119.csv test_file=test_stacknet_119.csv params=param.txt pred_file=pred_ex119_lightgbm.csv </a:t>
            </a:r>
            <a:r>
              <a:rPr lang="ko-KR" altLang="en-US" b="1" dirty="0" err="1"/>
              <a:t>test_target</a:t>
            </a:r>
            <a:r>
              <a:rPr lang="ko-KR" altLang="en-US" b="1" dirty="0"/>
              <a:t>=</a:t>
            </a:r>
            <a:r>
              <a:rPr lang="ko-KR" altLang="en-US" b="1" dirty="0" err="1"/>
              <a:t>true</a:t>
            </a:r>
            <a:r>
              <a:rPr lang="ko-KR" altLang="en-US" b="1" dirty="0"/>
              <a:t> </a:t>
            </a:r>
            <a:r>
              <a:rPr lang="ko-KR" altLang="en-US" b="1" dirty="0" err="1"/>
              <a:t>verbose</a:t>
            </a:r>
            <a:r>
              <a:rPr lang="ko-KR" altLang="en-US" b="1" dirty="0"/>
              <a:t>=</a:t>
            </a:r>
            <a:r>
              <a:rPr lang="ko-KR" altLang="en-US" b="1" dirty="0" err="1"/>
              <a:t>true</a:t>
            </a:r>
            <a:r>
              <a:rPr lang="ko-KR" altLang="en-US" b="1" dirty="0"/>
              <a:t> </a:t>
            </a:r>
            <a:r>
              <a:rPr lang="ko-KR" altLang="en-US" b="1" dirty="0" err="1"/>
              <a:t>Threads</a:t>
            </a:r>
            <a:r>
              <a:rPr lang="ko-KR" altLang="en-US" b="1" dirty="0"/>
              <a:t>=3 </a:t>
            </a:r>
            <a:r>
              <a:rPr lang="ko-KR" altLang="en-US" b="1" dirty="0" err="1"/>
              <a:t>stackdata</a:t>
            </a:r>
            <a:r>
              <a:rPr lang="ko-KR" altLang="en-US" b="1" dirty="0"/>
              <a:t>=</a:t>
            </a:r>
            <a:r>
              <a:rPr lang="ko-KR" altLang="en-US" b="1" dirty="0" err="1"/>
              <a:t>false</a:t>
            </a:r>
            <a:r>
              <a:rPr lang="ko-KR" altLang="en-US" b="1" dirty="0"/>
              <a:t> </a:t>
            </a:r>
            <a:r>
              <a:rPr lang="ko-KR" altLang="en-US" b="1" dirty="0" err="1"/>
              <a:t>folds</a:t>
            </a:r>
            <a:r>
              <a:rPr lang="ko-KR" altLang="en-US" b="1" dirty="0"/>
              <a:t>=5 </a:t>
            </a:r>
            <a:r>
              <a:rPr lang="ko-KR" altLang="en-US" b="1" dirty="0" err="1"/>
              <a:t>seed</a:t>
            </a:r>
            <a:r>
              <a:rPr lang="ko-KR" altLang="en-US" b="1" dirty="0"/>
              <a:t>=1 </a:t>
            </a:r>
            <a:r>
              <a:rPr lang="ko-KR" altLang="en-US" b="1" dirty="0" err="1"/>
              <a:t>metric</a:t>
            </a:r>
            <a:r>
              <a:rPr lang="ko-KR" altLang="en-US" b="1" dirty="0"/>
              <a:t>=</a:t>
            </a:r>
            <a:r>
              <a:rPr lang="ko-KR" altLang="en-US" b="1" dirty="0" err="1"/>
              <a:t>logloss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6268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Kaggle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9" y="2037806"/>
            <a:ext cx="5370316" cy="36837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31" y="2037806"/>
            <a:ext cx="5285228" cy="36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4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Stacknet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434" y="1418891"/>
            <a:ext cx="10310649" cy="544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task:</a:t>
            </a:r>
            <a:r>
              <a:rPr lang="ko-KR" altLang="en-US" b="1" dirty="0"/>
              <a:t> </a:t>
            </a:r>
            <a:r>
              <a:rPr lang="en-US" altLang="ko-KR" b="1" dirty="0"/>
              <a:t>regression</a:t>
            </a:r>
            <a:r>
              <a:rPr lang="ko-KR" altLang="en-US" b="1" dirty="0"/>
              <a:t> 인지 </a:t>
            </a:r>
            <a:r>
              <a:rPr lang="en-US" altLang="ko-KR" b="1" dirty="0"/>
              <a:t>classification </a:t>
            </a:r>
            <a:r>
              <a:rPr lang="ko-KR" altLang="en-US" b="1" dirty="0"/>
              <a:t>문제인지 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sparse: Input Data Type</a:t>
            </a:r>
            <a:r>
              <a:rPr lang="ko-KR" altLang="en-US" b="1" dirty="0"/>
              <a:t>이 </a:t>
            </a:r>
            <a:r>
              <a:rPr lang="en-US" altLang="ko-KR" b="1" dirty="0" err="1"/>
              <a:t>libsvm</a:t>
            </a:r>
            <a:r>
              <a:rPr lang="en-US" altLang="ko-KR" b="1" dirty="0"/>
              <a:t> Format</a:t>
            </a:r>
            <a:r>
              <a:rPr lang="ko-KR" altLang="en-US" b="1" dirty="0"/>
              <a:t>인지 아닌지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had_head</a:t>
            </a:r>
            <a:r>
              <a:rPr lang="en-US" altLang="ko-KR" b="1" dirty="0"/>
              <a:t>: Data Set</a:t>
            </a:r>
            <a:r>
              <a:rPr lang="ko-KR" altLang="en-US" b="1" dirty="0"/>
              <a:t>의 </a:t>
            </a:r>
            <a:r>
              <a:rPr lang="en-US" altLang="ko-KR" b="1" dirty="0"/>
              <a:t>Header </a:t>
            </a:r>
            <a:r>
              <a:rPr lang="ko-KR" altLang="en-US" b="1" dirty="0"/>
              <a:t>여부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pred_file</a:t>
            </a:r>
            <a:r>
              <a:rPr lang="en-US" altLang="ko-KR" b="1" dirty="0"/>
              <a:t>: Output File </a:t>
            </a:r>
            <a:r>
              <a:rPr lang="ko-KR" altLang="en-US" b="1" dirty="0"/>
              <a:t>이름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train_file</a:t>
            </a:r>
            <a:r>
              <a:rPr lang="en-US" altLang="ko-KR" b="1" dirty="0"/>
              <a:t>: </a:t>
            </a:r>
            <a:r>
              <a:rPr lang="en-US" altLang="ko-KR" b="1" dirty="0" err="1"/>
              <a:t>tran</a:t>
            </a:r>
            <a:r>
              <a:rPr lang="en-US" altLang="ko-KR" b="1" dirty="0"/>
              <a:t> data set file </a:t>
            </a:r>
            <a:r>
              <a:rPr lang="ko-KR" altLang="en-US" b="1" dirty="0"/>
              <a:t>이름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test_file</a:t>
            </a:r>
            <a:r>
              <a:rPr lang="en-US" altLang="ko-KR" b="1" dirty="0"/>
              <a:t>: </a:t>
            </a:r>
            <a:r>
              <a:rPr lang="en-US" altLang="ko-KR" b="1" dirty="0" err="1"/>
              <a:t>test_data</a:t>
            </a:r>
            <a:r>
              <a:rPr lang="en-US" altLang="ko-KR" b="1" dirty="0"/>
              <a:t> set file </a:t>
            </a:r>
            <a:r>
              <a:rPr lang="ko-KR" altLang="en-US" b="1" dirty="0"/>
              <a:t>이름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test_target</a:t>
            </a:r>
            <a:r>
              <a:rPr lang="en-US" altLang="ko-KR" b="1" dirty="0"/>
              <a:t>: test file</a:t>
            </a:r>
            <a:r>
              <a:rPr lang="ko-KR" altLang="en-US" b="1" dirty="0"/>
              <a:t>의 첫번째에 </a:t>
            </a:r>
            <a:r>
              <a:rPr lang="en-US" altLang="ko-KR" b="1" dirty="0"/>
              <a:t>target </a:t>
            </a:r>
            <a:r>
              <a:rPr lang="ko-KR" altLang="en-US" b="1" dirty="0"/>
              <a:t>변수의 예측 포함 여부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params</a:t>
            </a:r>
            <a:r>
              <a:rPr lang="en-US" altLang="ko-KR" b="1" dirty="0"/>
              <a:t>: parameter</a:t>
            </a:r>
            <a:r>
              <a:rPr lang="ko-KR" altLang="en-US" b="1" dirty="0"/>
              <a:t> </a:t>
            </a:r>
            <a:r>
              <a:rPr lang="en-US" altLang="ko-KR" b="1" dirty="0"/>
              <a:t>file</a:t>
            </a:r>
            <a:r>
              <a:rPr lang="ko-KR" altLang="en-US" b="1" dirty="0"/>
              <a:t> 각 라인이 하나의 모델이 빈 라인다음에는 새로운 레벨을 생성함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metric: </a:t>
            </a:r>
            <a:r>
              <a:rPr lang="ko-KR" altLang="en-US" b="1" dirty="0"/>
              <a:t>알고리즘의 성능을 검증하는 </a:t>
            </a:r>
            <a:r>
              <a:rPr lang="ko-KR" altLang="en-US" b="1" dirty="0" err="1"/>
              <a:t>메트릭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fold: k-fold </a:t>
            </a:r>
            <a:r>
              <a:rPr lang="ko-KR" altLang="en-US" b="1" dirty="0"/>
              <a:t>수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threads: 3 </a:t>
            </a:r>
            <a:r>
              <a:rPr lang="ko-KR" altLang="en-US" b="1" dirty="0"/>
              <a:t>병렬로 실행하는 모델의 수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stackdata</a:t>
            </a:r>
            <a:r>
              <a:rPr lang="en-US" altLang="ko-KR" b="1" dirty="0"/>
              <a:t>: restacking</a:t>
            </a:r>
            <a:r>
              <a:rPr lang="ko-KR" altLang="en-US" b="1" dirty="0"/>
              <a:t> 여부 결정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seed: </a:t>
            </a:r>
            <a:r>
              <a:rPr lang="ko-KR" altLang="en-US" b="1" dirty="0"/>
              <a:t>결과 복제에 사용할 </a:t>
            </a:r>
            <a:r>
              <a:rPr lang="en-US" altLang="ko-KR" b="1" dirty="0"/>
              <a:t>Seed</a:t>
            </a:r>
          </a:p>
        </p:txBody>
      </p:sp>
    </p:spTree>
    <p:extLst>
      <p:ext uri="{BB962C8B-B14F-4D97-AF65-F5344CB8AC3E}">
        <p14:creationId xmlns:p14="http://schemas.microsoft.com/office/powerpoint/2010/main" val="1087356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Stacknet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04" y="1584598"/>
            <a:ext cx="11115675" cy="22383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7804" y="3943350"/>
            <a:ext cx="23241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LogisticRegression</a:t>
            </a:r>
            <a:endParaRPr lang="ko-KR" altLang="en-US" sz="1200" b="1" dirty="0"/>
          </a:p>
        </p:txBody>
      </p:sp>
      <p:sp>
        <p:nvSpPr>
          <p:cNvPr id="5" name="직사각형 4"/>
          <p:cNvSpPr/>
          <p:nvPr/>
        </p:nvSpPr>
        <p:spPr>
          <a:xfrm>
            <a:off x="427804" y="4267200"/>
            <a:ext cx="23241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GradientBoosting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427804" y="4591050"/>
            <a:ext cx="23241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LibFmClassfier</a:t>
            </a:r>
            <a:endParaRPr lang="ko-KR" altLang="en-US" sz="1200" b="1" dirty="0"/>
          </a:p>
        </p:txBody>
      </p:sp>
      <p:sp>
        <p:nvSpPr>
          <p:cNvPr id="7" name="직사각형 6"/>
          <p:cNvSpPr/>
          <p:nvPr/>
        </p:nvSpPr>
        <p:spPr>
          <a:xfrm>
            <a:off x="427804" y="4927600"/>
            <a:ext cx="23241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softmaxnnclassifier</a:t>
            </a:r>
            <a:endParaRPr lang="ko-KR" altLang="en-US" sz="1200" b="1" dirty="0"/>
          </a:p>
        </p:txBody>
      </p:sp>
      <p:sp>
        <p:nvSpPr>
          <p:cNvPr id="8" name="직사각형 7"/>
          <p:cNvSpPr/>
          <p:nvPr/>
        </p:nvSpPr>
        <p:spPr>
          <a:xfrm>
            <a:off x="427804" y="5251450"/>
            <a:ext cx="23241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RandomForest</a:t>
            </a:r>
            <a:endParaRPr lang="ko-KR" altLang="en-US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427804" y="5575300"/>
            <a:ext cx="23241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Adaboost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427804" y="5903912"/>
            <a:ext cx="23241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GradientBoosting</a:t>
            </a:r>
            <a:endParaRPr lang="ko-KR" altLang="en-US" sz="1200" b="1" dirty="0"/>
          </a:p>
        </p:txBody>
      </p:sp>
      <p:sp>
        <p:nvSpPr>
          <p:cNvPr id="11" name="직사각형 10"/>
          <p:cNvSpPr/>
          <p:nvPr/>
        </p:nvSpPr>
        <p:spPr>
          <a:xfrm>
            <a:off x="427804" y="6232525"/>
            <a:ext cx="23241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RandomForest</a:t>
            </a:r>
            <a:endParaRPr lang="ko-KR" altLang="en-US" sz="1200" b="1" dirty="0"/>
          </a:p>
        </p:txBody>
      </p:sp>
      <p:sp>
        <p:nvSpPr>
          <p:cNvPr id="12" name="직사각형 11"/>
          <p:cNvSpPr/>
          <p:nvPr/>
        </p:nvSpPr>
        <p:spPr>
          <a:xfrm>
            <a:off x="427804" y="6556375"/>
            <a:ext cx="23241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LibFmClassfier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3552004" y="5251450"/>
            <a:ext cx="2324100" cy="2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/>
              <a:t>RandomForest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stCxn id="3" idx="3"/>
            <a:endCxn id="13" idx="1"/>
          </p:cNvCxnSpPr>
          <p:nvPr/>
        </p:nvCxnSpPr>
        <p:spPr>
          <a:xfrm>
            <a:off x="2751904" y="4075113"/>
            <a:ext cx="800100" cy="130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" idx="3"/>
            <a:endCxn id="13" idx="1"/>
          </p:cNvCxnSpPr>
          <p:nvPr/>
        </p:nvCxnSpPr>
        <p:spPr>
          <a:xfrm>
            <a:off x="2751904" y="4398963"/>
            <a:ext cx="800100" cy="984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6" idx="3"/>
          </p:cNvCxnSpPr>
          <p:nvPr/>
        </p:nvCxnSpPr>
        <p:spPr>
          <a:xfrm>
            <a:off x="2751904" y="4722813"/>
            <a:ext cx="800100" cy="660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7" idx="3"/>
            <a:endCxn id="13" idx="1"/>
          </p:cNvCxnSpPr>
          <p:nvPr/>
        </p:nvCxnSpPr>
        <p:spPr>
          <a:xfrm>
            <a:off x="2751904" y="5059363"/>
            <a:ext cx="800100" cy="323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8" idx="3"/>
            <a:endCxn id="13" idx="1"/>
          </p:cNvCxnSpPr>
          <p:nvPr/>
        </p:nvCxnSpPr>
        <p:spPr>
          <a:xfrm>
            <a:off x="2751904" y="5383213"/>
            <a:ext cx="800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9" idx="3"/>
            <a:endCxn id="13" idx="1"/>
          </p:cNvCxnSpPr>
          <p:nvPr/>
        </p:nvCxnSpPr>
        <p:spPr>
          <a:xfrm flipV="1">
            <a:off x="2751904" y="5383213"/>
            <a:ext cx="800100" cy="323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0" idx="3"/>
            <a:endCxn id="13" idx="1"/>
          </p:cNvCxnSpPr>
          <p:nvPr/>
        </p:nvCxnSpPr>
        <p:spPr>
          <a:xfrm flipV="1">
            <a:off x="2751904" y="5383213"/>
            <a:ext cx="800100" cy="652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13" idx="1"/>
          </p:cNvCxnSpPr>
          <p:nvPr/>
        </p:nvCxnSpPr>
        <p:spPr>
          <a:xfrm flipV="1">
            <a:off x="2751904" y="5383213"/>
            <a:ext cx="800100" cy="981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2" idx="3"/>
            <a:endCxn id="13" idx="1"/>
          </p:cNvCxnSpPr>
          <p:nvPr/>
        </p:nvCxnSpPr>
        <p:spPr>
          <a:xfrm flipV="1">
            <a:off x="2751904" y="5383213"/>
            <a:ext cx="800100" cy="1304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839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Stacknet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4" y="1510369"/>
            <a:ext cx="7581900" cy="27336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7064" y="1510369"/>
            <a:ext cx="753460" cy="2733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3931" y="4537349"/>
            <a:ext cx="788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Stacknet</a:t>
            </a:r>
            <a:r>
              <a:rPr lang="ko-KR" altLang="en-US" dirty="0"/>
              <a:t>을 사용하기 전 </a:t>
            </a:r>
            <a:r>
              <a:rPr lang="en-US" altLang="ko-KR" dirty="0" err="1"/>
              <a:t>xgboost</a:t>
            </a:r>
            <a:r>
              <a:rPr lang="ko-KR" altLang="en-US" dirty="0"/>
              <a:t>나 </a:t>
            </a:r>
            <a:r>
              <a:rPr lang="en-US" altLang="ko-KR" dirty="0" err="1"/>
              <a:t>lightgbm</a:t>
            </a:r>
            <a:r>
              <a:rPr lang="ko-KR" altLang="en-US" dirty="0"/>
              <a:t>같은 다른 알고리즘을 사용하여 예측한 </a:t>
            </a:r>
            <a:r>
              <a:rPr lang="en-US" altLang="ko-KR" dirty="0" err="1"/>
              <a:t>targetvalue</a:t>
            </a:r>
            <a:r>
              <a:rPr lang="ko-KR" altLang="en-US" dirty="0"/>
              <a:t>를 데이터에 추가한 </a:t>
            </a:r>
            <a:r>
              <a:rPr lang="en-US" altLang="ko-KR" dirty="0"/>
              <a:t>Input File</a:t>
            </a:r>
            <a:r>
              <a:rPr lang="ko-KR" altLang="en-US" dirty="0"/>
              <a:t>을 사용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010589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Stacknet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71145"/>
            <a:ext cx="10877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49352, 300 </a:t>
            </a:r>
            <a:r>
              <a:rPr lang="ko-KR" altLang="en-US" dirty="0"/>
              <a:t>데이터셋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Thread 3, </a:t>
            </a:r>
            <a:r>
              <a:rPr lang="en-US" altLang="ko-KR" dirty="0" err="1"/>
              <a:t>Kfold</a:t>
            </a:r>
            <a:r>
              <a:rPr lang="en-US" altLang="ko-KR" dirty="0"/>
              <a:t> 5</a:t>
            </a:r>
          </a:p>
          <a:p>
            <a:r>
              <a:rPr lang="en-US" altLang="ko-KR" dirty="0"/>
              <a:t>i7, 8gb ram, </a:t>
            </a:r>
            <a:r>
              <a:rPr lang="en-US" altLang="ko-KR" dirty="0" err="1"/>
              <a:t>gpu</a:t>
            </a:r>
            <a:r>
              <a:rPr lang="ko-KR" altLang="en-US" dirty="0"/>
              <a:t>없음</a:t>
            </a:r>
            <a:r>
              <a:rPr lang="en-US" altLang="ko-KR" dirty="0"/>
              <a:t>, </a:t>
            </a:r>
            <a:r>
              <a:rPr lang="en-US" altLang="ko-KR" dirty="0" err="1"/>
              <a:t>ssd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시간정도 소요됨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1474"/>
            <a:ext cx="7086600" cy="2152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29103"/>
            <a:ext cx="7038975" cy="895350"/>
          </a:xfrm>
          <a:prstGeom prst="rect">
            <a:avLst/>
          </a:prstGeom>
        </p:spPr>
      </p:pic>
      <p:sp>
        <p:nvSpPr>
          <p:cNvPr id="7" name="화살표: 아래쪽 6"/>
          <p:cNvSpPr/>
          <p:nvPr/>
        </p:nvSpPr>
        <p:spPr>
          <a:xfrm>
            <a:off x="3884721" y="4898179"/>
            <a:ext cx="945931" cy="5568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02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Stacknet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37" y="1637807"/>
            <a:ext cx="9264888" cy="26346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96000" y="6657945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/>
              <a:t>http://blog.kaggle.com/2017/06/15/stacking-made-easy-an-introduction-to-stacknet-by-competitions-grandmaster-marios-michailidis-kazanova/</a:t>
            </a:r>
            <a:endParaRPr lang="ko-KR" altLang="en-US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619125" y="4572000"/>
            <a:ext cx="1125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다양성을 확보하는 것이 중요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결과간의 상관관계를 측정해보는 것도 좋은 방법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보통 </a:t>
            </a:r>
            <a:r>
              <a:rPr lang="en-US" altLang="ko-KR" dirty="0"/>
              <a:t>GBM</a:t>
            </a:r>
            <a:r>
              <a:rPr lang="ko-KR" altLang="en-US" dirty="0"/>
              <a:t>과 </a:t>
            </a:r>
            <a:r>
              <a:rPr lang="en-US" altLang="ko-KR" dirty="0"/>
              <a:t>NN</a:t>
            </a:r>
            <a:r>
              <a:rPr lang="ko-KR" altLang="en-US" dirty="0"/>
              <a:t>은 상관관계가 낮아서 성능이 많이 향상된다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6498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Kaggle</a:t>
            </a:r>
            <a:r>
              <a:rPr lang="en-US" altLang="ko-KR" dirty="0"/>
              <a:t> TIP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02676"/>
            <a:ext cx="1065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LightGBM</a:t>
            </a:r>
            <a:r>
              <a:rPr lang="en-US" altLang="ko-KR" dirty="0"/>
              <a:t> </a:t>
            </a:r>
            <a:r>
              <a:rPr lang="ko-KR" altLang="en-US" dirty="0"/>
              <a:t>꼭 사용해보세요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838200" y="2361551"/>
            <a:ext cx="7974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https://www.kaggle.com/somnisight/microsoft-lightgbm-starter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38200" y="3007882"/>
            <a:ext cx="432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https://github.com/Microsoft/LightGBM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736428"/>
            <a:ext cx="10544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Xgboost</a:t>
            </a:r>
            <a:r>
              <a:rPr lang="ko-KR" altLang="en-US" dirty="0"/>
              <a:t>와 비슷한 성능인데 더 빠름</a:t>
            </a:r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ko-KR" altLang="en-US" dirty="0"/>
              <a:t>로 약 </a:t>
            </a:r>
            <a:r>
              <a:rPr lang="en-US" altLang="ko-KR" dirty="0"/>
              <a:t>1</a:t>
            </a:r>
            <a:r>
              <a:rPr lang="ko-KR" altLang="en-US" dirty="0"/>
              <a:t>시간 정도 걸리는 작업을 </a:t>
            </a:r>
            <a:r>
              <a:rPr lang="en-US" altLang="ko-KR" dirty="0" err="1"/>
              <a:t>Lightgbm</a:t>
            </a:r>
            <a:r>
              <a:rPr lang="ko-KR" altLang="en-US" dirty="0"/>
              <a:t>은 </a:t>
            </a:r>
            <a:r>
              <a:rPr lang="en-US" altLang="ko-KR" dirty="0"/>
              <a:t>5~10</a:t>
            </a:r>
            <a:r>
              <a:rPr lang="ko-KR" altLang="en-US" dirty="0" err="1"/>
              <a:t>분정도</a:t>
            </a:r>
            <a:r>
              <a:rPr lang="ko-KR" altLang="en-US" dirty="0"/>
              <a:t> 수행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파라미터의 특성도 거의 비슷하고 </a:t>
            </a:r>
            <a:r>
              <a:rPr lang="en-US" altLang="ko-KR" dirty="0" err="1"/>
              <a:t>xgboost</a:t>
            </a:r>
            <a:r>
              <a:rPr lang="ko-KR" altLang="en-US" dirty="0"/>
              <a:t>와 거의 비슷한 형태로 사용할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FE</a:t>
            </a:r>
            <a:r>
              <a:rPr lang="ko-KR" altLang="en-US" dirty="0"/>
              <a:t>에 최고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92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Kaggle</a:t>
            </a:r>
            <a:r>
              <a:rPr lang="en-US" altLang="ko-KR" dirty="0"/>
              <a:t> TIP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159" y="2423455"/>
            <a:ext cx="6200775" cy="381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2387612"/>
            <a:ext cx="3409950" cy="400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7" y="3118870"/>
            <a:ext cx="3762375" cy="8953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59" y="3118870"/>
            <a:ext cx="5981700" cy="6667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159" y="4184109"/>
            <a:ext cx="6808241" cy="10169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87" y="4184109"/>
            <a:ext cx="2116580" cy="24452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19200" y="1676400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XGBOOST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045871" y="1676400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LIGHTGBM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74779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Kaggle</a:t>
            </a:r>
            <a:r>
              <a:rPr lang="en-US" altLang="ko-KR" dirty="0"/>
              <a:t> TIP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02676"/>
            <a:ext cx="1065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다들 아시겠지만 집 컴퓨터가 좋지 않다면 </a:t>
            </a:r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p2</a:t>
            </a:r>
            <a:r>
              <a:rPr lang="ko-KR" altLang="en-US" dirty="0"/>
              <a:t> 인스턴스도 좋아요</a:t>
            </a:r>
            <a:r>
              <a:rPr lang="en-US" altLang="ko-KR" dirty="0"/>
              <a:t>! (GPU</a:t>
            </a:r>
            <a:r>
              <a:rPr lang="ko-KR" altLang="en-US" dirty="0"/>
              <a:t> 사용시에만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시간에 </a:t>
            </a:r>
            <a:r>
              <a:rPr lang="en-US" altLang="ko-KR" dirty="0"/>
              <a:t>0.9$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571750"/>
            <a:ext cx="931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Amazon Deep Learning AMI</a:t>
            </a:r>
            <a:r>
              <a:rPr lang="ko-KR" altLang="en-US" dirty="0"/>
              <a:t>를 </a:t>
            </a:r>
            <a:r>
              <a:rPr lang="en-US" altLang="ko-KR" dirty="0"/>
              <a:t>Base</a:t>
            </a:r>
            <a:r>
              <a:rPr lang="ko-KR" altLang="en-US" dirty="0"/>
              <a:t>로 사용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56622"/>
            <a:ext cx="8896350" cy="1676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38200" y="5417894"/>
            <a:ext cx="9810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https://chrisalbon.com/jupyter/run_project_jupyter_on_amazon_ec2.html</a:t>
            </a:r>
          </a:p>
        </p:txBody>
      </p:sp>
    </p:spTree>
    <p:extLst>
      <p:ext uri="{BB962C8B-B14F-4D97-AF65-F5344CB8AC3E}">
        <p14:creationId xmlns:p14="http://schemas.microsoft.com/office/powerpoint/2010/main" val="1283861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Kaggle</a:t>
            </a:r>
            <a:r>
              <a:rPr lang="en-US" altLang="ko-KR" dirty="0"/>
              <a:t> TIP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02676"/>
            <a:ext cx="1065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제출기회를 최대한 활용하세요</a:t>
            </a:r>
            <a:r>
              <a:rPr lang="en-US" altLang="ko-KR" dirty="0"/>
              <a:t>, </a:t>
            </a:r>
            <a:r>
              <a:rPr lang="ko-KR" altLang="en-US" dirty="0"/>
              <a:t>하루 </a:t>
            </a:r>
            <a:r>
              <a:rPr lang="en-US" altLang="ko-KR" dirty="0"/>
              <a:t>5</a:t>
            </a:r>
            <a:r>
              <a:rPr lang="ko-KR" altLang="en-US" dirty="0"/>
              <a:t>회도 부족합니다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697"/>
            <a:ext cx="5496746" cy="36059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65228" y="2601310"/>
            <a:ext cx="441434" cy="3373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02" y="2475185"/>
            <a:ext cx="3999188" cy="39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19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Kaggle</a:t>
            </a:r>
            <a:r>
              <a:rPr lang="en-US" altLang="ko-KR" dirty="0"/>
              <a:t> TIP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02676"/>
            <a:ext cx="1065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과 </a:t>
            </a:r>
            <a:r>
              <a:rPr lang="en-US" altLang="ko-KR" dirty="0"/>
              <a:t>Discussion</a:t>
            </a:r>
            <a:r>
              <a:rPr lang="ko-KR" altLang="en-US" dirty="0"/>
              <a:t>을 적극활용하세요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Kernel</a:t>
            </a:r>
            <a:r>
              <a:rPr lang="ko-KR" altLang="en-US" dirty="0"/>
              <a:t>을 가져올 때는 한 줄 한 줄 분석하시는 것을 </a:t>
            </a:r>
            <a:r>
              <a:rPr lang="ko-KR" altLang="en-US" dirty="0" err="1"/>
              <a:t>추천드립니다</a:t>
            </a:r>
            <a:r>
              <a:rPr lang="en-US" altLang="ko-KR" dirty="0"/>
              <a:t>.(</a:t>
            </a:r>
            <a:r>
              <a:rPr lang="ko-KR" altLang="en-US" dirty="0"/>
              <a:t>물론 시간이 없다면 추후에</a:t>
            </a:r>
            <a:r>
              <a:rPr lang="en-US" altLang="ko-KR" dirty="0"/>
              <a:t>..)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1065"/>
            <a:ext cx="6696075" cy="223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062" y="2741065"/>
            <a:ext cx="4032688" cy="25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58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Kaggle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60" y="1481683"/>
            <a:ext cx="4637994" cy="2628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27" y="1481683"/>
            <a:ext cx="5802003" cy="50651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727" y="1481683"/>
            <a:ext cx="6069615" cy="50651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37" y="1481683"/>
            <a:ext cx="4960212" cy="52760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863502" y="6442502"/>
            <a:ext cx="390952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/>
              <a:t>https://www.kaggle.com/headsortails/mercedas-update2-intrinsic-noise</a:t>
            </a:r>
          </a:p>
          <a:p>
            <a:r>
              <a:rPr lang="en-US" altLang="ko-KR" sz="700" dirty="0"/>
              <a:t>https://www.kaggle.com/sudalairajkumar/simple-exploration-notebook-mercedes</a:t>
            </a:r>
          </a:p>
          <a:p>
            <a:r>
              <a:rPr lang="ko-KR" altLang="en-US" sz="700" dirty="0">
                <a:hlinkClick r:id="rId6"/>
              </a:rPr>
              <a:t>https://www.kaggle.com/hakeem/stacked-then-averaged-models-0-5697</a:t>
            </a: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310471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Kaggle</a:t>
            </a:r>
            <a:r>
              <a:rPr lang="en-US" altLang="ko-KR" dirty="0"/>
              <a:t> TIP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02676"/>
            <a:ext cx="1065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대회 끝나고 우승자 솔루션</a:t>
            </a:r>
            <a:r>
              <a:rPr lang="en-US" altLang="ko-KR" dirty="0"/>
              <a:t>, </a:t>
            </a:r>
            <a:r>
              <a:rPr lang="ko-KR" altLang="en-US" dirty="0"/>
              <a:t>대회에서 배운 것 정리하는 것은 필수</a:t>
            </a:r>
            <a:r>
              <a:rPr lang="en-US" altLang="ko-KR" dirty="0"/>
              <a:t>! (</a:t>
            </a:r>
            <a:r>
              <a:rPr lang="ko-KR" altLang="en-US" dirty="0"/>
              <a:t>열심히 참여한 만큼 돌아오는 것이 많습니다</a:t>
            </a:r>
            <a:r>
              <a:rPr lang="en-US" altLang="ko-KR" dirty="0"/>
              <a:t>.)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9779"/>
            <a:ext cx="2601056" cy="20263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771" y="2569779"/>
            <a:ext cx="2944285" cy="20263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299" y="2569779"/>
            <a:ext cx="3376926" cy="31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7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2920" y="1477332"/>
            <a:ext cx="108508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https://www.kaggle.com/headsortails/mercedas-update2-intrinsic-noise</a:t>
            </a:r>
          </a:p>
          <a:p>
            <a:r>
              <a:rPr lang="en-US" altLang="ko-KR" dirty="0"/>
              <a:t>https://www.kaggle.com/sudalairajkumar/simple-exploration-notebook-mercedes</a:t>
            </a:r>
          </a:p>
          <a:p>
            <a:r>
              <a:rPr lang="ko-KR" altLang="en-US" dirty="0">
                <a:hlinkClick r:id="rId2"/>
              </a:rPr>
              <a:t>https://www.kaggle.com/hakeem/stacked-then-averaged-models-0-5697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https://www.kaggle.com/c/mercedes-benz-greener-manufacturing/discussion/34949</a:t>
            </a:r>
            <a:endParaRPr lang="en-US" altLang="ko-KR" dirty="0"/>
          </a:p>
          <a:p>
            <a:r>
              <a:rPr lang="en-US" altLang="ko-KR" dirty="0"/>
              <a:t>https://www.kaggle.com/c/two-sigma-connect-rental-listing-inquiries/discussion/31870</a:t>
            </a:r>
          </a:p>
          <a:p>
            <a:endParaRPr lang="en-US" altLang="ko-KR" dirty="0"/>
          </a:p>
          <a:p>
            <a:r>
              <a:rPr lang="ko-KR" altLang="ko-KR" dirty="0" err="1"/>
              <a:t>캐글</a:t>
            </a:r>
            <a:r>
              <a:rPr lang="en-US" altLang="ko-KR" dirty="0"/>
              <a:t> </a:t>
            </a:r>
            <a:r>
              <a:rPr lang="ko-KR" altLang="ko-KR" dirty="0"/>
              <a:t>앙상블</a:t>
            </a:r>
            <a:r>
              <a:rPr lang="en-US" altLang="ko-KR" dirty="0"/>
              <a:t> </a:t>
            </a:r>
            <a:r>
              <a:rPr lang="ko-KR" altLang="ko-KR" dirty="0"/>
              <a:t>가이드</a:t>
            </a:r>
          </a:p>
          <a:p>
            <a:r>
              <a:rPr lang="ko-KR" altLang="ko-KR" dirty="0">
                <a:hlinkClick r:id="rId4"/>
              </a:rPr>
              <a:t>http://gentlej90.tistory.com/73</a:t>
            </a:r>
            <a:endParaRPr lang="ko-KR" altLang="ko-KR" dirty="0"/>
          </a:p>
          <a:p>
            <a:r>
              <a:rPr lang="ko-KR" altLang="ko-KR" dirty="0">
                <a:hlinkClick r:id="rId5"/>
              </a:rPr>
              <a:t>https://mlwave.com/kaggle-ensembling-guide/</a:t>
            </a:r>
            <a:endParaRPr lang="ko-KR" altLang="ko-KR" dirty="0"/>
          </a:p>
          <a:p>
            <a:r>
              <a:rPr lang="ko-KR" altLang="ko-KR" dirty="0"/>
              <a:t> </a:t>
            </a:r>
          </a:p>
          <a:p>
            <a:r>
              <a:rPr lang="ko-KR" altLang="ko-KR" dirty="0" err="1"/>
              <a:t>캐글</a:t>
            </a:r>
            <a:r>
              <a:rPr lang="en-US" altLang="ko-KR" dirty="0"/>
              <a:t> </a:t>
            </a:r>
            <a:r>
              <a:rPr lang="ko-KR" altLang="ko-KR" dirty="0"/>
              <a:t>마스터</a:t>
            </a:r>
            <a:r>
              <a:rPr lang="en-US" altLang="ko-KR" dirty="0"/>
              <a:t> </a:t>
            </a:r>
            <a:r>
              <a:rPr lang="ko-KR" altLang="ko-KR" dirty="0"/>
              <a:t>인터뷰</a:t>
            </a:r>
            <a:r>
              <a:rPr lang="en-US" altLang="ko-KR" dirty="0"/>
              <a:t> - A </a:t>
            </a:r>
            <a:r>
              <a:rPr lang="en-US" altLang="ko-KR" dirty="0" err="1"/>
              <a:t>Kaggler's</a:t>
            </a:r>
            <a:r>
              <a:rPr lang="en-US" altLang="ko-KR" dirty="0"/>
              <a:t> Guide to Model Stacking in Practice</a:t>
            </a:r>
            <a:endParaRPr lang="ko-KR" altLang="ko-KR" dirty="0"/>
          </a:p>
          <a:p>
            <a:r>
              <a:rPr lang="ko-KR" altLang="ko-KR" dirty="0">
                <a:hlinkClick r:id="rId6"/>
              </a:rPr>
              <a:t>http://kweonwooj.tistory.com/36</a:t>
            </a:r>
            <a:endParaRPr lang="ko-KR" altLang="ko-KR" dirty="0"/>
          </a:p>
          <a:p>
            <a:r>
              <a:rPr lang="ko-KR" altLang="ko-KR" dirty="0">
                <a:hlinkClick r:id="rId7"/>
              </a:rPr>
              <a:t>http://blog.kaggle.com/2016/12/27/a-kagglers-guide-to-model-stacking-in-practice/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927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2920" y="1477332"/>
            <a:ext cx="10850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>
                <a:hlinkClick r:id="rId2"/>
              </a:rPr>
              <a:t>http://blog.kaggle.com/2017/06/15/stacking-made-easy-an-introduction-to-stacknet-by-competitions-grandmaster-marios-michailidis-kazanova/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https://github.com/kaz-Anova/StackNet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824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13" y="1459775"/>
            <a:ext cx="5671412" cy="48637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Kaggle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9" y="1459775"/>
            <a:ext cx="4925378" cy="26856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975" y="1459775"/>
            <a:ext cx="6031523" cy="49693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96000" y="664255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800" dirty="0">
                <a:hlinkClick r:id="rId5"/>
              </a:rPr>
              <a:t>https://www.kaggle.com/c/mercedes-benz-greener-manufacturing/discussion/34949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74126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Kaggle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1824128"/>
            <a:ext cx="5969635" cy="4500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196" y="1824128"/>
            <a:ext cx="5468310" cy="45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2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Two Sigma Connect: Rental Listing Inquiries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2"/>
            <a:ext cx="4086225" cy="1819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79" y="1833562"/>
            <a:ext cx="4918814" cy="392430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83713" y="1482619"/>
            <a:ext cx="10053394" cy="5145177"/>
            <a:chOff x="583713" y="1482619"/>
            <a:chExt cx="10053394" cy="514517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713" y="1482619"/>
              <a:ext cx="7243762" cy="1826032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2316397" y="2896382"/>
              <a:ext cx="8320710" cy="3731414"/>
              <a:chOff x="5908759" y="5832114"/>
              <a:chExt cx="8320710" cy="3731414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9076" y="5832114"/>
                <a:ext cx="4480392" cy="122732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9077" y="7202316"/>
                <a:ext cx="4480392" cy="2361212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8759" y="5832114"/>
                <a:ext cx="3635336" cy="2518002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</p:grpSp>
      <p:grpSp>
        <p:nvGrpSpPr>
          <p:cNvPr id="16" name="그룹 15"/>
          <p:cNvGrpSpPr/>
          <p:nvPr/>
        </p:nvGrpSpPr>
        <p:grpSpPr>
          <a:xfrm>
            <a:off x="583713" y="1506228"/>
            <a:ext cx="10038880" cy="5025205"/>
            <a:chOff x="433387" y="1485900"/>
            <a:chExt cx="8448675" cy="4419600"/>
          </a:xfrm>
        </p:grpSpPr>
        <p:grpSp>
          <p:nvGrpSpPr>
            <p:cNvPr id="15" name="그룹 14"/>
            <p:cNvGrpSpPr/>
            <p:nvPr/>
          </p:nvGrpSpPr>
          <p:grpSpPr>
            <a:xfrm>
              <a:off x="433387" y="1485900"/>
              <a:ext cx="8448675" cy="4419600"/>
              <a:chOff x="338137" y="1833562"/>
              <a:chExt cx="8448675" cy="44196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8137" y="1833562"/>
                <a:ext cx="8448675" cy="4419600"/>
              </a:xfrm>
              <a:prstGeom prst="rect">
                <a:avLst/>
              </a:prstGeom>
            </p:spPr>
          </p:pic>
          <p:grpSp>
            <p:nvGrpSpPr>
              <p:cNvPr id="14" name="그룹 13"/>
              <p:cNvGrpSpPr/>
              <p:nvPr/>
            </p:nvGrpSpPr>
            <p:grpSpPr>
              <a:xfrm>
                <a:off x="3800475" y="2386011"/>
                <a:ext cx="4705350" cy="1843089"/>
                <a:chOff x="3800475" y="2386011"/>
                <a:chExt cx="4705350" cy="1843089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67150" y="3171822"/>
                  <a:ext cx="4552950" cy="962025"/>
                </a:xfrm>
                <a:prstGeom prst="rect">
                  <a:avLst/>
                </a:prstGeom>
              </p:spPr>
            </p:pic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62474" y="2386011"/>
                  <a:ext cx="2590800" cy="714375"/>
                </a:xfrm>
                <a:prstGeom prst="rect">
                  <a:avLst/>
                </a:prstGeom>
              </p:spPr>
            </p:pic>
            <p:sp>
              <p:nvSpPr>
                <p:cNvPr id="12" name="직사각형 11"/>
                <p:cNvSpPr/>
                <p:nvPr/>
              </p:nvSpPr>
              <p:spPr>
                <a:xfrm>
                  <a:off x="3800475" y="2386011"/>
                  <a:ext cx="4705350" cy="1843089"/>
                </a:xfrm>
                <a:prstGeom prst="rect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" name="직사각형 10"/>
            <p:cNvSpPr/>
            <p:nvPr/>
          </p:nvSpPr>
          <p:spPr>
            <a:xfrm>
              <a:off x="714375" y="5586412"/>
              <a:ext cx="5162550" cy="25717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91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9854"/>
            <a:ext cx="10877550" cy="83394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Kaggle</a:t>
            </a:r>
            <a:r>
              <a:rPr lang="en-US" altLang="ko-KR" dirty="0"/>
              <a:t> Process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7303"/>
            <a:ext cx="8677275" cy="3924300"/>
          </a:xfrm>
          <a:prstGeom prst="rect">
            <a:avLst/>
          </a:prstGeom>
        </p:spPr>
      </p:pic>
      <p:sp>
        <p:nvSpPr>
          <p:cNvPr id="9" name="화살표: 아래쪽 8"/>
          <p:cNvSpPr/>
          <p:nvPr/>
        </p:nvSpPr>
        <p:spPr>
          <a:xfrm>
            <a:off x="10043886" y="2947303"/>
            <a:ext cx="957943" cy="39243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</a:t>
            </a:r>
            <a:endParaRPr lang="en-US" altLang="ko-KR" dirty="0"/>
          </a:p>
          <a:p>
            <a:pPr algn="ctr"/>
            <a:r>
              <a:rPr lang="ko-KR" altLang="en-US" dirty="0"/>
              <a:t>이</a:t>
            </a:r>
            <a:endParaRPr lang="en-US" altLang="ko-KR" dirty="0"/>
          </a:p>
          <a:p>
            <a:pPr algn="ctr"/>
            <a:r>
              <a:rPr lang="ko-KR" altLang="en-US" dirty="0"/>
              <a:t>터 분석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F</a:t>
            </a:r>
          </a:p>
          <a:p>
            <a:pPr algn="ctr"/>
            <a:r>
              <a:rPr lang="en-US" altLang="ko-KR" dirty="0"/>
              <a:t>L</a:t>
            </a:r>
          </a:p>
          <a:p>
            <a:pPr algn="ctr"/>
            <a:r>
              <a:rPr lang="en-US" altLang="ko-KR" dirty="0"/>
              <a:t>O</a:t>
            </a:r>
            <a:br>
              <a:rPr lang="en-US" altLang="ko-KR" dirty="0"/>
            </a:br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582057"/>
            <a:ext cx="1087755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데이터를 계속 관찰하여 지속적인 </a:t>
            </a:r>
            <a:r>
              <a:rPr lang="en-US" altLang="ko-KR" dirty="0"/>
              <a:t>Feature Engineering </a:t>
            </a:r>
            <a:r>
              <a:rPr lang="ko-KR" altLang="en-US" dirty="0"/>
              <a:t>수행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그것을 여러가지 </a:t>
            </a:r>
            <a:r>
              <a:rPr lang="en-US" altLang="ko-KR" dirty="0"/>
              <a:t>Model</a:t>
            </a:r>
            <a:r>
              <a:rPr lang="ko-KR" altLang="en-US" dirty="0"/>
              <a:t>에 반영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반영된 </a:t>
            </a:r>
            <a:r>
              <a:rPr lang="en-US" altLang="ko-KR" dirty="0"/>
              <a:t>Model</a:t>
            </a:r>
            <a:r>
              <a:rPr lang="ko-KR" altLang="en-US" dirty="0"/>
              <a:t>을 </a:t>
            </a:r>
            <a:r>
              <a:rPr lang="en-US" altLang="ko-KR" dirty="0"/>
              <a:t>Stacking</a:t>
            </a:r>
            <a:r>
              <a:rPr lang="ko-KR" altLang="en-US" dirty="0"/>
              <a:t>하여 결과 제출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0142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3038</TotalTime>
  <Words>1257</Words>
  <Application>Microsoft Office PowerPoint</Application>
  <PresentationFormat>와이드스크린</PresentationFormat>
  <Paragraphs>220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궁서체</vt:lpstr>
      <vt:lpstr>맑은 고딕</vt:lpstr>
      <vt:lpstr>Arial</vt:lpstr>
      <vt:lpstr>Consolas</vt:lpstr>
      <vt:lpstr>Office 테마</vt:lpstr>
      <vt:lpstr>Competition 도전기</vt:lpstr>
      <vt:lpstr>누구?</vt:lpstr>
      <vt:lpstr>Kaggle이란?</vt:lpstr>
      <vt:lpstr>Kaggle이란?</vt:lpstr>
      <vt:lpstr>Kaggle이란?</vt:lpstr>
      <vt:lpstr>Kaggle이란?</vt:lpstr>
      <vt:lpstr>Kaggle이란?</vt:lpstr>
      <vt:lpstr>Two Sigma Connect: Rental Listing Inquiries</vt:lpstr>
      <vt:lpstr>Kaggle Process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Model</vt:lpstr>
      <vt:lpstr>Stacking</vt:lpstr>
      <vt:lpstr>Stacking</vt:lpstr>
      <vt:lpstr>Stacking</vt:lpstr>
      <vt:lpstr>Stacking</vt:lpstr>
      <vt:lpstr>Stacking</vt:lpstr>
      <vt:lpstr>Stacking</vt:lpstr>
      <vt:lpstr>Stacking</vt:lpstr>
      <vt:lpstr>Stacking</vt:lpstr>
      <vt:lpstr>Stacking</vt:lpstr>
      <vt:lpstr>Stacking</vt:lpstr>
      <vt:lpstr>Stacking</vt:lpstr>
      <vt:lpstr>Stacking</vt:lpstr>
      <vt:lpstr>Stacking</vt:lpstr>
      <vt:lpstr>Stacking</vt:lpstr>
      <vt:lpstr>Stacking</vt:lpstr>
      <vt:lpstr>Stacking</vt:lpstr>
      <vt:lpstr>Stacknet</vt:lpstr>
      <vt:lpstr>Stacknet</vt:lpstr>
      <vt:lpstr>Stacknet</vt:lpstr>
      <vt:lpstr>Stacknet</vt:lpstr>
      <vt:lpstr>Stacknet</vt:lpstr>
      <vt:lpstr>Stacknet</vt:lpstr>
      <vt:lpstr>Stacknet</vt:lpstr>
      <vt:lpstr>Stacknet</vt:lpstr>
      <vt:lpstr>Stacknet</vt:lpstr>
      <vt:lpstr>Stacknet</vt:lpstr>
      <vt:lpstr>Kaggle TIP</vt:lpstr>
      <vt:lpstr>Kaggle TIP</vt:lpstr>
      <vt:lpstr>Kaggle TIP</vt:lpstr>
      <vt:lpstr>Kaggle TIP</vt:lpstr>
      <vt:lpstr>Kaggle TIP</vt:lpstr>
      <vt:lpstr>Kaggle TIP</vt:lpstr>
      <vt:lpstr>참고자료</vt:lpstr>
      <vt:lpstr>참고자료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Competition 경험기</dc:title>
  <dc:creator>김연민</dc:creator>
  <cp:lastModifiedBy>김연민</cp:lastModifiedBy>
  <cp:revision>76</cp:revision>
  <dcterms:created xsi:type="dcterms:W3CDTF">2017-07-02T07:07:27Z</dcterms:created>
  <dcterms:modified xsi:type="dcterms:W3CDTF">2017-07-07T12:55:44Z</dcterms:modified>
</cp:coreProperties>
</file>